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53" y="-6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1ED632-96A5-4A4C-B42A-5D001CDD1C2F}" type="datetimeFigureOut">
              <a:rPr lang="en-US" smtClean="0"/>
              <a:pPr/>
              <a:t>3/8/2012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881A0C-A31D-4A47-A6A7-D724D40CFE21}" type="slidenum">
              <a:rPr lang="en-US" smtClean="0"/>
              <a:pPr/>
              <a:t>‹#›</a:t>
            </a:fld>
            <a:endParaRPr lang="en-US"/>
          </a:p>
        </p:txBody>
      </p:sp>
    </p:spTree>
    <p:extLst>
      <p:ext uri="{BB962C8B-B14F-4D97-AF65-F5344CB8AC3E}">
        <p14:creationId xmlns:p14="http://schemas.microsoft.com/office/powerpoint/2010/main" xmlns="" val="651721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881A0C-A31D-4A47-A6A7-D724D40CFE21}" type="slidenum">
              <a:rPr lang="en-US" smtClean="0"/>
              <a:pPr/>
              <a:t>1</a:t>
            </a:fld>
            <a:endParaRPr lang="en-US"/>
          </a:p>
        </p:txBody>
      </p:sp>
    </p:spTree>
    <p:extLst>
      <p:ext uri="{BB962C8B-B14F-4D97-AF65-F5344CB8AC3E}">
        <p14:creationId xmlns:p14="http://schemas.microsoft.com/office/powerpoint/2010/main" xmlns="" val="216380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881A0C-A31D-4A47-A6A7-D724D40CFE21}" type="slidenum">
              <a:rPr lang="en-US" smtClean="0"/>
              <a:pPr/>
              <a:t>2</a:t>
            </a:fld>
            <a:endParaRPr lang="en-US"/>
          </a:p>
        </p:txBody>
      </p:sp>
    </p:spTree>
    <p:extLst>
      <p:ext uri="{BB962C8B-B14F-4D97-AF65-F5344CB8AC3E}">
        <p14:creationId xmlns:p14="http://schemas.microsoft.com/office/powerpoint/2010/main" xmlns="" val="2854762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DDD908C-F97C-4E2E-8C15-7B1E17876BEF}"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DDD908C-F97C-4E2E-8C15-7B1E17876BEF}"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DDD908C-F97C-4E2E-8C15-7B1E17876BE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DD908C-F97C-4E2E-8C15-7B1E17876BEF}" type="slidenum">
              <a:rPr lang="en-US" smtClean="0"/>
              <a:pPr/>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16C67F93-F287-44A3-89F7-88D089F7AEC4}" type="datetimeFigureOut">
              <a:rPr lang="en-US" smtClean="0"/>
              <a:pPr/>
              <a:t>3/8/2012</a:t>
            </a:fld>
            <a:endParaRPr lang="en-US" dirty="0"/>
          </a:p>
        </p:txBody>
      </p:sp>
      <p:sp>
        <p:nvSpPr>
          <p:cNvPr id="7" name="Slide Number Placeholder 6"/>
          <p:cNvSpPr>
            <a:spLocks noGrp="1"/>
          </p:cNvSpPr>
          <p:nvPr>
            <p:ph type="sldNum" sz="quarter" idx="12"/>
          </p:nvPr>
        </p:nvSpPr>
        <p:spPr/>
        <p:txBody>
          <a:bodyPr/>
          <a:lstStyle/>
          <a:p>
            <a:fld id="{1DDD908C-F97C-4E2E-8C15-7B1E17876BEF}" type="slidenum">
              <a:rPr lang="en-US" smtClean="0"/>
              <a:pPr/>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6C67F93-F287-44A3-89F7-88D089F7AEC4}" type="datetimeFigureOut">
              <a:rPr lang="en-US" smtClean="0"/>
              <a:pPr/>
              <a:t>3/8/2012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DDD908C-F97C-4E2E-8C15-7B1E17876BEF}"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Pineal Gland</a:t>
            </a:r>
            <a:endParaRPr lang="en-US" dirty="0"/>
          </a:p>
        </p:txBody>
      </p:sp>
      <p:sp>
        <p:nvSpPr>
          <p:cNvPr id="3" name="TextBox 2"/>
          <p:cNvSpPr txBox="1"/>
          <p:nvPr/>
        </p:nvSpPr>
        <p:spPr>
          <a:xfrm>
            <a:off x="533400" y="2057400"/>
            <a:ext cx="4343400" cy="2800767"/>
          </a:xfrm>
          <a:prstGeom prst="rect">
            <a:avLst/>
          </a:prstGeom>
          <a:noFill/>
        </p:spPr>
        <p:txBody>
          <a:bodyPr wrap="square" rtlCol="0">
            <a:spAutoFit/>
          </a:bodyPr>
          <a:lstStyle/>
          <a:p>
            <a:pPr marL="285750" indent="-285750">
              <a:buFont typeface="Arial" pitchFamily="34" charset="0"/>
              <a:buChar char="•"/>
            </a:pPr>
            <a:r>
              <a:rPr lang="en-US" sz="1600" dirty="0" smtClean="0"/>
              <a:t>An Endocrine Gland, located mid-brain, but outside of the brain-blood barrier (not part of actual brain). </a:t>
            </a:r>
          </a:p>
          <a:p>
            <a:pPr marL="285750" indent="-285750">
              <a:buFont typeface="Arial" pitchFamily="34" charset="0"/>
              <a:buChar char="•"/>
            </a:pPr>
            <a:r>
              <a:rPr lang="en-US" sz="1600" dirty="0" smtClean="0"/>
              <a:t>The Pineal Gland converts the amino acid tryptophan into serotonin (a neurotransmitter) and, in turn, melatonin.</a:t>
            </a:r>
          </a:p>
          <a:p>
            <a:pPr marL="285750" indent="-285750">
              <a:buFont typeface="Arial" pitchFamily="34" charset="0"/>
              <a:buChar char="•"/>
            </a:pPr>
            <a:r>
              <a:rPr lang="en-US" sz="1600" dirty="0" smtClean="0"/>
              <a:t>The melatonin is released into the blood stream and cerebrospinal fluid where it is transported throughout the body.</a:t>
            </a:r>
          </a:p>
        </p:txBody>
      </p:sp>
      <p:pic>
        <p:nvPicPr>
          <p:cNvPr id="1026" name="Picture 2" descr="http://humanityhealing.net/wp-content/uploads/2010/09/Pineal-Gland_Humanity-Healing-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0" y="1828800"/>
            <a:ext cx="3213735" cy="266700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5" name="Straight Arrow Connector 4"/>
          <p:cNvCxnSpPr/>
          <p:nvPr/>
        </p:nvCxnSpPr>
        <p:spPr>
          <a:xfrm>
            <a:off x="5334000" y="1219200"/>
            <a:ext cx="1752600" cy="18288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533400" y="4953000"/>
            <a:ext cx="8014335" cy="1077218"/>
          </a:xfrm>
          <a:prstGeom prst="rect">
            <a:avLst/>
          </a:prstGeom>
          <a:noFill/>
        </p:spPr>
        <p:txBody>
          <a:bodyPr wrap="square" rtlCol="0">
            <a:spAutoFit/>
          </a:bodyPr>
          <a:lstStyle/>
          <a:p>
            <a:pPr marL="285750" indent="-285750">
              <a:buFont typeface="Arial" pitchFamily="34" charset="0"/>
              <a:buChar char="•"/>
            </a:pPr>
            <a:r>
              <a:rPr lang="en-US" sz="1600" dirty="0" smtClean="0"/>
              <a:t>The Pineal Gland tends to deteriorate through adulthood. One way the pineal gland can be altered is if the person sees too little light during the day or too much light at night. </a:t>
            </a:r>
          </a:p>
          <a:p>
            <a:pPr marL="285750" indent="-285750">
              <a:buFont typeface="Arial" pitchFamily="34" charset="0"/>
              <a:buChar char="•"/>
            </a:pPr>
            <a:r>
              <a:rPr lang="en-US" sz="1600" dirty="0" smtClean="0"/>
              <a:t>The Pineal Gland synthesizes and secretes the hormone melatonin.</a:t>
            </a:r>
            <a:endParaRPr lang="en-US" sz="1600" dirty="0"/>
          </a:p>
        </p:txBody>
      </p:sp>
    </p:spTree>
    <p:extLst>
      <p:ext uri="{BB962C8B-B14F-4D97-AF65-F5344CB8AC3E}">
        <p14:creationId xmlns:p14="http://schemas.microsoft.com/office/powerpoint/2010/main" xmlns="" val="1616280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Melatonin</a:t>
            </a:r>
            <a:endParaRPr lang="en-US" dirty="0"/>
          </a:p>
        </p:txBody>
      </p:sp>
      <p:sp>
        <p:nvSpPr>
          <p:cNvPr id="4" name="TextBox 3"/>
          <p:cNvSpPr txBox="1"/>
          <p:nvPr/>
        </p:nvSpPr>
        <p:spPr>
          <a:xfrm>
            <a:off x="304800" y="2057400"/>
            <a:ext cx="8458200" cy="4278094"/>
          </a:xfrm>
          <a:prstGeom prst="rect">
            <a:avLst/>
          </a:prstGeom>
          <a:noFill/>
        </p:spPr>
        <p:txBody>
          <a:bodyPr wrap="square" rtlCol="0">
            <a:spAutoFit/>
          </a:bodyPr>
          <a:lstStyle/>
          <a:p>
            <a:pPr marL="285750" indent="-285750">
              <a:buFont typeface="Arial" pitchFamily="34" charset="0"/>
              <a:buChar char="•"/>
            </a:pPr>
            <a:r>
              <a:rPr lang="en-US" sz="1600" dirty="0" smtClean="0"/>
              <a:t>Type: Amine-Tryptophan</a:t>
            </a:r>
          </a:p>
          <a:p>
            <a:pPr marL="285750" indent="-285750">
              <a:buFont typeface="Arial" pitchFamily="34" charset="0"/>
              <a:buChar char="•"/>
            </a:pPr>
            <a:r>
              <a:rPr lang="en-US" sz="1600" dirty="0" smtClean="0"/>
              <a:t>Hormone that communicates information about environmental lighting to various parts of the body. It has the ability to entrain biological rhythms and has important effects on the reproductive functions of animals. </a:t>
            </a:r>
          </a:p>
          <a:p>
            <a:pPr marL="285750" indent="-285750">
              <a:buFont typeface="Arial" pitchFamily="34" charset="0"/>
              <a:buChar char="•"/>
            </a:pPr>
            <a:r>
              <a:rPr lang="en-US" sz="1600" dirty="0" smtClean="0"/>
              <a:t>Synthesis and secretion depends on the amount of light detected by the eyes.</a:t>
            </a:r>
          </a:p>
          <a:p>
            <a:pPr marL="285750" indent="-285750">
              <a:buFont typeface="Arial" pitchFamily="34" charset="0"/>
              <a:buChar char="•"/>
            </a:pPr>
            <a:r>
              <a:rPr lang="en-US" sz="1600" dirty="0" smtClean="0"/>
              <a:t>Melatonin production in inhibited by light and stimulated by darkness.</a:t>
            </a:r>
          </a:p>
          <a:p>
            <a:pPr marL="285750" indent="-285750">
              <a:buFont typeface="Arial" pitchFamily="34" charset="0"/>
              <a:buChar char="•"/>
            </a:pPr>
            <a:r>
              <a:rPr lang="en-US" sz="1600" dirty="0" smtClean="0"/>
              <a:t>Through complicated  neuroanatomical wiring, photosensitive retinal cells detect light and send signals to structures that regulate our 24-hour circadian rhythms. These signals exit the head to the cervical spinal cord, where they are routed back to the Pineal. </a:t>
            </a:r>
          </a:p>
          <a:p>
            <a:pPr marL="285750" indent="-285750">
              <a:buFont typeface="Arial" pitchFamily="34" charset="0"/>
              <a:buChar char="•"/>
            </a:pPr>
            <a:r>
              <a:rPr lang="en-US" sz="1600" dirty="0" smtClean="0"/>
              <a:t>Melatonin has been reported to have significant effects on reproduction, sleep-wake cycles and other phenomena showing circadian rhythm. </a:t>
            </a:r>
          </a:p>
          <a:p>
            <a:pPr marL="285750" indent="-285750">
              <a:buFont typeface="Arial" pitchFamily="34" charset="0"/>
              <a:buChar char="•"/>
            </a:pPr>
            <a:r>
              <a:rPr lang="en-US" sz="1600" dirty="0" smtClean="0"/>
              <a:t>Insomniacs, those working night or irregular shifts, and those experiences jet lag may have too low of Melatonin levels. </a:t>
            </a:r>
          </a:p>
          <a:p>
            <a:pPr marL="285750" indent="-285750">
              <a:buFont typeface="Arial" pitchFamily="34" charset="0"/>
              <a:buChar char="•"/>
            </a:pPr>
            <a:r>
              <a:rPr lang="en-US" sz="1600" dirty="0" smtClean="0"/>
              <a:t>Administration of melatonin has been shown to decrease motor activity, induce fatigue and lower body temperature, effecting the subject’s sleep-wake cycles.</a:t>
            </a:r>
          </a:p>
          <a:p>
            <a:pPr marL="285750" indent="-285750">
              <a:buFont typeface="Arial" pitchFamily="34" charset="0"/>
              <a:buChar char="•"/>
            </a:pPr>
            <a:endParaRPr lang="en-US" sz="1600" dirty="0" smtClean="0"/>
          </a:p>
        </p:txBody>
      </p:sp>
    </p:spTree>
    <p:extLst>
      <p:ext uri="{BB962C8B-B14F-4D97-AF65-F5344CB8AC3E}">
        <p14:creationId xmlns:p14="http://schemas.microsoft.com/office/powerpoint/2010/main" xmlns="" val="25605450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79</TotalTime>
  <Words>279</Words>
  <Application>Microsoft Office PowerPoint</Application>
  <PresentationFormat>On-screen Show (4:3)</PresentationFormat>
  <Paragraphs>17</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Apothecary</vt:lpstr>
      <vt:lpstr>Pineal Gland</vt:lpstr>
      <vt:lpstr>Melatonin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Pineal Gland</dc:title>
  <dc:creator>Preferred Customer</dc:creator>
  <cp:lastModifiedBy>gstover</cp:lastModifiedBy>
  <cp:revision>6</cp:revision>
  <dcterms:created xsi:type="dcterms:W3CDTF">2012-03-06T21:12:48Z</dcterms:created>
  <dcterms:modified xsi:type="dcterms:W3CDTF">2012-03-08T15:26:23Z</dcterms:modified>
</cp:coreProperties>
</file>